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4"/>
    <p:sldMasterId id="2147483663" r:id="rId5"/>
  </p:sldMasterIdLst>
  <p:notesMasterIdLst>
    <p:notesMasterId r:id="rId7"/>
  </p:notesMasterIdLst>
  <p:handoutMasterIdLst>
    <p:handoutMasterId r:id="rId8"/>
  </p:handoutMasterIdLst>
  <p:sldIdLst>
    <p:sldId id="835" r:id="rId6"/>
  </p:sldIdLst>
  <p:sldSz cx="9144000" cy="6858000" type="letter"/>
  <p:notesSz cx="7315200" cy="96012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7C80"/>
    <a:srgbClr val="FFCC00"/>
    <a:srgbClr val="FF9933"/>
    <a:srgbClr val="0033CC"/>
    <a:srgbClr val="FFCC99"/>
    <a:srgbClr val="FFFFFF"/>
    <a:srgbClr val="FF99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78508" autoAdjust="0"/>
  </p:normalViewPr>
  <p:slideViewPr>
    <p:cSldViewPr snapToGrid="0">
      <p:cViewPr varScale="1">
        <p:scale>
          <a:sx n="160" d="100"/>
          <a:sy n="160" d="100"/>
        </p:scale>
        <p:origin x="-2220" y="-78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E551F7D-F2EA-44ED-8DE8-7BEC7C17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A56C0865-1E04-4EDC-8E8D-E93BEE8F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6" tIns="46804" rIns="95276" bIns="46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12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ublic.ccsds.org/sites/pr/CCSDS%20Logos/CCSDSLogoNoOrg.jp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623" y="2636838"/>
            <a:ext cx="7848600" cy="12239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altLang="en-GB"/>
              <a:t>Title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6623" y="4221166"/>
            <a:ext cx="7848600" cy="13684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-23446" y="750888"/>
            <a:ext cx="1053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GB" altLang="en-GB" sz="1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BE6BC6-E915-41C7-883D-85713B0EB36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4141" name="Picture 45" descr="Full color JPEG without the .OR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81" y="188913"/>
            <a:ext cx="2161442" cy="742950"/>
          </a:xfrm>
          <a:prstGeom prst="rect">
            <a:avLst/>
          </a:prstGeom>
          <a:noFill/>
        </p:spPr>
      </p:pic>
      <p:pic>
        <p:nvPicPr>
          <p:cNvPr id="4144" name="Picture 48" descr="Land station p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4145" name="Picture 49" descr="envis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4196" name="Picture 100" descr="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8875" y="0"/>
            <a:ext cx="863111" cy="376238"/>
            <a:chOff x="43" y="71"/>
            <a:chExt cx="544" cy="136"/>
          </a:xfrm>
        </p:grpSpPr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4263" name="Line 167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4" name="Line 168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5" name="Line 169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6" name="Arc 170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7" name="Arc 171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72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69" name="Line 17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0" name="Arc 174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1" name="Line 17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2" name="Line 17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3" name="Arc 17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4" name="Arc 178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5" name="Arc 179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6" name="Line 18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7" name="Line 181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82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79" name="Line 18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0" name="Line 18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1" name="Arc 185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86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83" name="Arc 187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4" name="Arc 188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5" name="Arc 189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6" name="Line 19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7" name="Freeform 19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8" name="Freeform 19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4170" name="Oval 74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65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4216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7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8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9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20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22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3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4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5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6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7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8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9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0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38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35" name="Line 13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6" name="Line 14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7" name="Arc 141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3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39" name="Arc 143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0" name="Arc 144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2" name="Arc 146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3" name="Line 14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7" name="Freeform 15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2ADC-F21E-4FCB-BF3B-4B606EDA596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AD70-0F3A-42BF-8662-1B93BEFA387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623" y="981076"/>
            <a:ext cx="38173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629" y="981076"/>
            <a:ext cx="381879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AC40-2E37-45E2-A2DD-742674C99A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87DC-8748-4F7F-9976-E87F74BFD1D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71DA-691A-459E-87B6-63E1EA2452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296A-50DE-4B8A-94A6-45A18F7B1F2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ABA2-BFEF-4270-91B0-74BAB5EFF74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C917-F54A-4D63-8B88-49245A0BA58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68D3-1A49-47C1-B56F-E1FC02E5F2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20" y="188913"/>
            <a:ext cx="19431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623" y="188913"/>
            <a:ext cx="569302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145C-D60D-4472-A35F-DE68EEB986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://public.ccsds.org/sites/pr/CCSDS%20Logos/CCSDSLogoNoOrg.jpg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487363" y="8382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38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:\Users\mkearney\Documents\Documents - MSFC files\Art Projects\Logos\CCSDS\Logos - Official currently in use\CCSDS Logo Stacked\ccsdslogo-stacked-4color-gra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" y="83760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spcBef>
                <a:spcPct val="50000"/>
              </a:spcBef>
            </a:pPr>
            <a:endParaRPr lang="en-GB" sz="900" b="1" smtClean="0">
              <a:solidFill>
                <a:srgbClr val="002F8C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/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Spacecraft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Monitoring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&amp; Control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Working Group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623" y="188913"/>
            <a:ext cx="776067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624" y="981076"/>
            <a:ext cx="777679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3"/>
            <a:endParaRPr lang="en-GB" alt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625" y="6524628"/>
            <a:ext cx="525633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00308C"/>
                </a:solidFill>
              </a:defRPr>
            </a:lvl1pPr>
          </a:lstStyle>
          <a:p>
            <a:r>
              <a:rPr lang="en-US" altLang="en-US" smtClean="0">
                <a:latin typeface="Tahoma" pitchFamily="34" charset="0"/>
              </a:rPr>
              <a:t>CCSDS Spacecraft Monitoring &amp; Control (SM&amp;C)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195148" y="3860800"/>
            <a:ext cx="208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403839" y="3521790"/>
            <a:ext cx="184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583366"/>
            <a:ext cx="11869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200" b="1" smtClean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624" y="6308728"/>
            <a:ext cx="315497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2F8C"/>
                </a:solidFill>
              </a:defRPr>
            </a:lvl1pPr>
          </a:lstStyle>
          <a:p>
            <a:pPr eaLnBrk="1" hangingPunct="1"/>
            <a:endParaRPr lang="en-GB" smtClean="0">
              <a:latin typeface="Tahoma" pitchFamily="34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" y="6572253"/>
            <a:ext cx="971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fld id="{20C1263F-BB23-4EBB-8444-4A8509E96901}" type="slidenum">
              <a:rPr lang="en-GB" smtClean="0">
                <a:solidFill>
                  <a:srgbClr val="FFFFFF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GB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058" name="Picture 34" descr="Land station pai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1059" name="Picture 35" descr="envisa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1061" name="Picture 37" descr="Full color JPEG without the .ORG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6278563"/>
            <a:ext cx="1440473" cy="495300"/>
          </a:xfrm>
          <a:prstGeom prst="rect">
            <a:avLst/>
          </a:prstGeom>
          <a:noFill/>
        </p:spPr>
      </p:pic>
      <p:pic>
        <p:nvPicPr>
          <p:cNvPr id="1141" name="Picture 117" descr="es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8875" y="1"/>
            <a:ext cx="863111" cy="398463"/>
            <a:chOff x="43" y="71"/>
            <a:chExt cx="544" cy="136"/>
          </a:xfrm>
        </p:grpSpPr>
        <p:grpSp>
          <p:nvGrpSpPr>
            <p:cNvPr id="3" name="Group 119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1144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7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8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50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1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3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4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5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6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7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8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35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60" name="Line 13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1" name="Line 13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2" name="Arc 138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64" name="Arc 14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5" name="Arc 141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6" name="Arc 142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7" name="Line 14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170" name="Oval 146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1171" name="Oval 147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48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1173" name="Line 149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6" name="Arc 152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7" name="Arc 153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54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79" name="Line 15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0" name="Arc 156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2" name="Line 15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3" name="Arc 159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4" name="Arc 160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5" name="Arc 161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6" name="Line 16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7" name="Line 16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64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89" name="Line 16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0" name="Line 16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1" name="Arc 167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8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93" name="Arc 169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4" name="Arc 17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5" name="Arc 171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6" name="Line 17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9pPr>
    </p:titleStyle>
    <p:bodyStyle>
      <a:lvl1pPr marL="361950" indent="-361950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§"/>
        <a:defRPr sz="2400">
          <a:solidFill>
            <a:srgbClr val="002F8C"/>
          </a:solidFill>
          <a:latin typeface="+mn-lt"/>
          <a:ea typeface="+mn-ea"/>
          <a:cs typeface="+mn-cs"/>
        </a:defRPr>
      </a:lvl1pPr>
      <a:lvl2pPr marL="893763" indent="-3524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ð"/>
        <a:defRPr sz="2000">
          <a:solidFill>
            <a:srgbClr val="002F8C"/>
          </a:solidFill>
          <a:latin typeface="+mn-lt"/>
        </a:defRPr>
      </a:lvl2pPr>
      <a:lvl3pPr marL="1438275" indent="-3651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Ä"/>
        <a:defRPr sz="1600">
          <a:solidFill>
            <a:srgbClr val="002F8C"/>
          </a:solidFill>
          <a:latin typeface="+mn-lt"/>
        </a:defRPr>
      </a:lvl3pPr>
      <a:lvl4pPr marL="1971675" indent="-354013" algn="l" rtl="0" fontAlgn="base">
        <a:spcBef>
          <a:spcPct val="20000"/>
        </a:spcBef>
        <a:spcAft>
          <a:spcPct val="0"/>
        </a:spcAft>
        <a:buClr>
          <a:srgbClr val="002F8C"/>
        </a:buClr>
        <a:buChar char="•"/>
        <a:defRPr sz="1200">
          <a:solidFill>
            <a:srgbClr val="002F8C"/>
          </a:solidFill>
          <a:latin typeface="+mn-lt"/>
        </a:defRPr>
      </a:lvl4pPr>
      <a:lvl5pPr marL="26733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5pPr>
      <a:lvl6pPr marL="31305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6pPr>
      <a:lvl7pPr marL="35877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7pPr>
      <a:lvl8pPr marL="40449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8pPr>
      <a:lvl9pPr marL="45021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7236528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111406" y="528222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Ingestion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Spacecraft Monitor &amp;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Digital Repository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Audit/Certification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Telerobotics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5546924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5430255" y="5282220"/>
            <a:ext cx="1722175" cy="1076814"/>
            <a:chOff x="5430255" y="5282220"/>
            <a:chExt cx="1965325" cy="10768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Motion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over </a:t>
              </a: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Encap</a:t>
              </a:r>
              <a:endParaRPr lang="en-US" sz="800" b="1" dirty="0" smtClean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Revisions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3875075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754281" y="528222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Service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Management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Transfer Services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Cross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 Arch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.</a:t>
              </a:r>
              <a:endParaRPr lang="en-US" sz="800" b="1" dirty="0" smtClean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87184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121277" y="2643376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2194349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1674579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052518" y="5282220"/>
            <a:ext cx="1684638" cy="1255261"/>
            <a:chOff x="2052518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52518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Sync.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Multi/Hyper Data Compress.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Next Generation Uplink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Optical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Coding and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Mod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509183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41"/>
            <a:ext cx="8229600" cy="721659"/>
          </a:xfrm>
        </p:spPr>
        <p:txBody>
          <a:bodyPr/>
          <a:lstStyle/>
          <a:p>
            <a:r>
              <a:rPr lang="en-US" dirty="0" smtClean="0"/>
              <a:t>CCSDS Overview</a:t>
            </a:r>
            <a:br>
              <a:rPr lang="en-US" dirty="0" smtClean="0"/>
            </a:br>
            <a:r>
              <a:rPr lang="en-US" dirty="0" smtClean="0"/>
              <a:t>End-to-End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3825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844034" y="189982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79402" y="5282220"/>
            <a:ext cx="1609200" cy="860022"/>
            <a:chOff x="379402" y="5282220"/>
            <a:chExt cx="1609200" cy="86002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Services (incl. Plug-n-Play)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649778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1490439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1569108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1603740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6037820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66428" y="198433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48204" y="197029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214064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443118" y="1767504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  <a:endPara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5970235" y="772675"/>
            <a:ext cx="3011584" cy="1322463"/>
            <a:chOff x="5970235" y="772675"/>
            <a:chExt cx="3011584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11584" cy="1322462"/>
              <a:chOff x="5970235" y="772676"/>
              <a:chExt cx="3011584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55645" y="1136375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Security</a:t>
                </a:r>
                <a:endParaRPr lang="en-US" sz="8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Timeline Data Exchange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XML Standards </a:t>
                </a: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and Guidelines</a:t>
                </a:r>
                <a:endParaRPr lang="en-US" sz="800" b="1" dirty="0">
                  <a:solidFill>
                    <a:srgbClr val="FF9900"/>
                  </a:solidFill>
                  <a:latin typeface="Arial"/>
                </a:endParaRP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826453" y="89368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Six Technical </a:t>
              </a: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Twenty-Six </a:t>
              </a: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Teams</a:t>
              </a:r>
              <a:endParaRPr lang="en-US" sz="1800" b="1" dirty="0">
                <a:solidFill>
                  <a:srgbClr val="000099"/>
                </a:solidFill>
                <a:latin typeface="Arial"/>
              </a:endParaRP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 smtClean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  <a:endParaRPr lang="en-US" sz="1000" dirty="0">
                  <a:solidFill>
                    <a:srgbClr val="0033CC"/>
                  </a:solidFill>
                  <a:latin typeface="Arial"/>
                </a:endParaRP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6" name="Rectangle 165"/>
          <p:cNvSpPr/>
          <p:nvPr/>
        </p:nvSpPr>
        <p:spPr bwMode="auto">
          <a:xfrm>
            <a:off x="2371045" y="1600847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&amp;C">
  <a:themeElements>
    <a:clrScheme name="SM&amp;C 8">
      <a:dk1>
        <a:srgbClr val="000000"/>
      </a:dk1>
      <a:lt1>
        <a:srgbClr val="FFFFFF"/>
      </a:lt1>
      <a:dk2>
        <a:srgbClr val="002F8C"/>
      </a:dk2>
      <a:lt2>
        <a:srgbClr val="808080"/>
      </a:lt2>
      <a:accent1>
        <a:srgbClr val="AAC9E9"/>
      </a:accent1>
      <a:accent2>
        <a:srgbClr val="FF0000"/>
      </a:accent2>
      <a:accent3>
        <a:srgbClr val="FFFFFF"/>
      </a:accent3>
      <a:accent4>
        <a:srgbClr val="000000"/>
      </a:accent4>
      <a:accent5>
        <a:srgbClr val="D2E1F2"/>
      </a:accent5>
      <a:accent6>
        <a:srgbClr val="E70000"/>
      </a:accent6>
      <a:hlink>
        <a:srgbClr val="0000CC"/>
      </a:hlink>
      <a:folHlink>
        <a:srgbClr val="800080"/>
      </a:folHlink>
    </a:clrScheme>
    <a:fontScheme name="SM&amp;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&amp;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&amp;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8">
        <a:dk1>
          <a:srgbClr val="000000"/>
        </a:dk1>
        <a:lt1>
          <a:srgbClr val="FFFFFF"/>
        </a:lt1>
        <a:dk2>
          <a:srgbClr val="002F8C"/>
        </a:dk2>
        <a:lt2>
          <a:srgbClr val="808080"/>
        </a:lt2>
        <a:accent1>
          <a:srgbClr val="AAC9E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2E1F2"/>
        </a:accent5>
        <a:accent6>
          <a:srgbClr val="E70000"/>
        </a:accent6>
        <a:hlink>
          <a:srgbClr val="0000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BEBE0DB848245BD51CE41005E9E59" ma:contentTypeVersion="13" ma:contentTypeDescription="Create a new document." ma:contentTypeScope="" ma:versionID="5749e0f7fbaf22e50992324a39959c43">
  <xsd:schema xmlns:xsd="http://www.w3.org/2001/XMLSchema" xmlns:xs="http://www.w3.org/2001/XMLSchema" xmlns:p="http://schemas.microsoft.com/office/2006/metadata/properties" xmlns:ns2="80c92021-dc2a-414c-a17a-c113050c8e61" xmlns:ns3="25f6a79c-9e51-4cc2-9568-70cdbfeca892" targetNamespace="http://schemas.microsoft.com/office/2006/metadata/properties" ma:root="true" ma:fieldsID="93f0d241629c567aa5cd88fb389a0f24" ns2:_="" ns3:_="">
    <xsd:import namespace="80c92021-dc2a-414c-a17a-c113050c8e61"/>
    <xsd:import namespace="25f6a79c-9e51-4cc2-9568-70cdbfeca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92021-dc2a-414c-a17a-c113050c8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b0c45c-efa5-47c3-97e2-c2605555d1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6a79c-9e51-4cc2-9568-70cdbfeca8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0853a9-57d1-4bc0-92fd-904cee866586}" ma:internalName="TaxCatchAll" ma:showField="CatchAllData" ma:web="25f6a79c-9e51-4cc2-9568-70cdbfec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25f6a79c-9e51-4cc2-9568-70cdbfeca892" xsi:nil="true"/>
    <lcf76f155ced4ddcb4097134ff3c332f xmlns="80c92021-dc2a-414c-a17a-c113050c8e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C8868-19DD-4752-9C95-D9FEF075C09B}"/>
</file>

<file path=customXml/itemProps2.xml><?xml version="1.0" encoding="utf-8"?>
<ds:datastoreItem xmlns:ds="http://schemas.openxmlformats.org/officeDocument/2006/customXml" ds:itemID="{CB62CBE6-C247-40AC-93F0-8D6DDB56BCC1}"/>
</file>

<file path=customXml/itemProps3.xml><?xml version="1.0" encoding="utf-8"?>
<ds:datastoreItem xmlns:ds="http://schemas.openxmlformats.org/officeDocument/2006/customXml" ds:itemID="{75F96CA0-7D0E-4AD2-A29C-235A673EFD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35771</TotalTime>
  <Pages>51</Pages>
  <Words>152</Words>
  <Application>Microsoft Office PowerPoint</Application>
  <PresentationFormat>Letter Paper (8.5x11 in)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Times New Roman</vt:lpstr>
      <vt:lpstr>Arial Narrow</vt:lpstr>
      <vt:lpstr>Tahoma</vt:lpstr>
      <vt:lpstr>TMOD Presentations</vt:lpstr>
      <vt:lpstr>SM&amp;C</vt:lpstr>
      <vt:lpstr>CCSDS Overview End-to-End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IOP3-CCSDS Presentation- IOAG consolidated comments</dc:title>
  <dc:subject>CCSDS Overview</dc:subject>
  <dc:creator>Mike Kearney</dc:creator>
  <cp:lastModifiedBy>Mike Kearney</cp:lastModifiedBy>
  <cp:revision>1191</cp:revision>
  <cp:lastPrinted>2001-11-29T04:39:41Z</cp:lastPrinted>
  <dcterms:created xsi:type="dcterms:W3CDTF">1998-05-20T16:00:08Z</dcterms:created>
  <dcterms:modified xsi:type="dcterms:W3CDTF">2014-09-04T20:46:33Z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0x010100315BEBE0DB848245BD51CE41005E9E59</vt:lpwstr>
  </property>
</Properties>
</file>